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90f07c3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590f07c3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Hello, everyone. In today’s recitation, let’s go over some </a:t>
            </a:r>
            <a:r>
              <a:rPr lang="zh-CN">
                <a:solidFill>
                  <a:schemeClr val="dk1"/>
                </a:solidFill>
              </a:rPr>
              <a:t>knowledge points</a:t>
            </a:r>
            <a:r>
              <a:rPr lang="zh-CN">
                <a:solidFill>
                  <a:schemeClr val="dk1"/>
                </a:solidFill>
              </a:rPr>
              <a:t> about Generic programming and JavaIO.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73803d555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73803d555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73803d555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73803d555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7ae826b03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7ae826b03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7ae826b03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7ae826b03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ae826b03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7ae826b03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7ae826b03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7ae826b03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ae826b03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7ae826b03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7ae826b03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7ae826b03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7ae826b03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7ae826b03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5d6339d8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5d6339d8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These are the contents we will cover today.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879bd264b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879bd264b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879bd264b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879bd264b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02556ec67b953be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02556ec67b953be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02556ec67b953b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02556ec67b953b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73803d555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73803d555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3803d555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73803d555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73803d555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73803d555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CS213 Recitation 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576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7652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857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03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50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57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81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965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2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680850" y="1844400"/>
            <a:ext cx="7782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CN" sz="1800"/>
              <a:t>Generic Programming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CN" sz="1800"/>
              <a:t>Java IO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/>
        </p:nvSpPr>
        <p:spPr>
          <a:xfrm>
            <a:off x="428400" y="461700"/>
            <a:ext cx="828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A </a:t>
            </a:r>
            <a:r>
              <a:rPr i="1" lang="zh-CN">
                <a:solidFill>
                  <a:schemeClr val="dk1"/>
                </a:solidFill>
              </a:rPr>
              <a:t>generic type</a:t>
            </a:r>
            <a:r>
              <a:rPr lang="zh-CN">
                <a:solidFill>
                  <a:schemeClr val="dk1"/>
                </a:solidFill>
              </a:rPr>
              <a:t> is a generic class or interface that is parameterized over types.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The following Box class will be modified to demonstrate the concept, we will get an error when running the following code.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" name="Google Shape;65;p15"/>
          <p:cNvSpPr txBox="1"/>
          <p:nvPr/>
        </p:nvSpPr>
        <p:spPr>
          <a:xfrm>
            <a:off x="0" y="0"/>
            <a:ext cx="452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zh-CN" sz="1800">
                <a:solidFill>
                  <a:schemeClr val="dk1"/>
                </a:solidFill>
              </a:rPr>
              <a:t>Generic Programming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325" y="1508400"/>
            <a:ext cx="5877353" cy="14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350" y="2995175"/>
            <a:ext cx="6129300" cy="21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258300" y="113375"/>
            <a:ext cx="862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generic version can be like this, then it won’t output an error:(By convention, a single capital letter such as E or T is used to denote a formal generic type.)</a:t>
            </a:r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2695550" y="637275"/>
            <a:ext cx="36591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12121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BoxT&lt;T&gt; {</a:t>
            </a:r>
            <a:endParaRPr sz="1200">
              <a:solidFill>
                <a:srgbClr val="12121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12121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// T means types</a:t>
            </a:r>
            <a:endParaRPr sz="1200">
              <a:solidFill>
                <a:srgbClr val="12121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12121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T object;</a:t>
            </a:r>
            <a:endParaRPr sz="1200">
              <a:solidFill>
                <a:srgbClr val="12121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12121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public T getObject() {</a:t>
            </a:r>
            <a:endParaRPr sz="1200">
              <a:solidFill>
                <a:srgbClr val="12121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12121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return object;</a:t>
            </a:r>
            <a:endParaRPr sz="1200">
              <a:solidFill>
                <a:srgbClr val="12121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12121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rgbClr val="12121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12121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public void setObject(T object) {</a:t>
            </a:r>
            <a:endParaRPr sz="1200">
              <a:solidFill>
                <a:srgbClr val="12121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12121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this.object = object;</a:t>
            </a:r>
            <a:endParaRPr sz="1200">
              <a:solidFill>
                <a:srgbClr val="12121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12121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rgbClr val="12121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12121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12121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2159450" y="3143825"/>
            <a:ext cx="4731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12121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public static void main(String[] args) {</a:t>
            </a:r>
            <a:endParaRPr sz="1200">
              <a:solidFill>
                <a:srgbClr val="12121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12121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BoxT&lt;Integer&gt; b = new BoxT&lt;Integer&gt;();</a:t>
            </a:r>
            <a:endParaRPr sz="1200">
              <a:solidFill>
                <a:srgbClr val="12121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12121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b.setObject(123);</a:t>
            </a:r>
            <a:endParaRPr sz="1200">
              <a:solidFill>
                <a:srgbClr val="12121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12121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</a:t>
            </a:r>
            <a:endParaRPr sz="1200">
              <a:solidFill>
                <a:srgbClr val="12121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12121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Integer integer = b.getObject(); </a:t>
            </a:r>
            <a:endParaRPr sz="1200">
              <a:solidFill>
                <a:srgbClr val="12121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12121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System.out.println(integer);</a:t>
            </a:r>
            <a:endParaRPr sz="1200">
              <a:solidFill>
                <a:srgbClr val="12121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12121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rgbClr val="12121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1113"/>
            <a:ext cx="8839204" cy="2421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1338"/>
            <a:ext cx="8839201" cy="3980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3815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0168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810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